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oleObject" Target="Libro1" TargetMode="External"/><Relationship Id="rId4" Type="http://schemas.openxmlformats.org/officeDocument/2006/relationships/image" Target="../media/image2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 sz="2400" b="1" dirty="0">
                <a:solidFill>
                  <a:schemeClr val="tx1"/>
                </a:solidFill>
              </a:rPr>
              <a:t>Cantidad de jugadores activos por categoría en TMT</a:t>
            </a:r>
          </a:p>
        </c:rich>
      </c:tx>
      <c:layout>
        <c:manualLayout>
          <c:xMode val="edge"/>
          <c:yMode val="edge"/>
          <c:x val="0.11774162443466808"/>
          <c:y val="2.57303201320057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plotArea>
      <c:layout>
        <c:manualLayout>
          <c:layoutTarget val="inner"/>
          <c:xMode val="edge"/>
          <c:yMode val="edge"/>
          <c:x val="8.6681874596347408E-2"/>
          <c:y val="0.16561739230180736"/>
          <c:w val="0.8725820631957365"/>
          <c:h val="0.669999134830648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Hoja1!$C$2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Hoja1!$B$3:$B$9</c:f>
              <c:strCache>
                <c:ptCount val="7"/>
                <c:pt idx="0">
                  <c:v>1ra</c:v>
                </c:pt>
                <c:pt idx="1">
                  <c:v>2da</c:v>
                </c:pt>
                <c:pt idx="2">
                  <c:v>3ra</c:v>
                </c:pt>
                <c:pt idx="3">
                  <c:v>4ta</c:v>
                </c:pt>
                <c:pt idx="4">
                  <c:v>5ta</c:v>
                </c:pt>
                <c:pt idx="5">
                  <c:v>6ta</c:v>
                </c:pt>
                <c:pt idx="6">
                  <c:v>7ma</c:v>
                </c:pt>
              </c:strCache>
            </c:strRef>
          </c:cat>
          <c:val>
            <c:numRef>
              <c:f>Hoja1!$C$3:$C$9</c:f>
              <c:numCache>
                <c:formatCode>General</c:formatCode>
                <c:ptCount val="7"/>
                <c:pt idx="0">
                  <c:v>76</c:v>
                </c:pt>
                <c:pt idx="1">
                  <c:v>63</c:v>
                </c:pt>
                <c:pt idx="2">
                  <c:v>125</c:v>
                </c:pt>
                <c:pt idx="3">
                  <c:v>196</c:v>
                </c:pt>
                <c:pt idx="4">
                  <c:v>340</c:v>
                </c:pt>
                <c:pt idx="5">
                  <c:v>446</c:v>
                </c:pt>
                <c:pt idx="6">
                  <c:v>968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DE-4738-929C-116687BCDBCF}"/>
            </c:ext>
          </c:extLst>
        </c:ser>
        <c:ser>
          <c:idx val="1"/>
          <c:order val="1"/>
          <c:tx>
            <c:strRef>
              <c:f>Hoja1!$D$2</c:f>
              <c:strCache>
                <c:ptCount val="1"/>
                <c:pt idx="0">
                  <c:v>Futura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5DE-4738-929C-116687BCDBCF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75DE-4738-929C-116687BCDBCF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75DE-4738-929C-116687BCDBCF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75DE-4738-929C-116687BCDBCF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75DE-4738-929C-116687BCDBCF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75DE-4738-929C-116687BCDBCF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75DE-4738-929C-116687BCDBC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Hoja1!$B$3:$B$9</c:f>
              <c:strCache>
                <c:ptCount val="7"/>
                <c:pt idx="0">
                  <c:v>1ra</c:v>
                </c:pt>
                <c:pt idx="1">
                  <c:v>2da</c:v>
                </c:pt>
                <c:pt idx="2">
                  <c:v>3ra</c:v>
                </c:pt>
                <c:pt idx="3">
                  <c:v>4ta</c:v>
                </c:pt>
                <c:pt idx="4">
                  <c:v>5ta</c:v>
                </c:pt>
                <c:pt idx="5">
                  <c:v>6ta</c:v>
                </c:pt>
                <c:pt idx="6">
                  <c:v>7ma</c:v>
                </c:pt>
              </c:strCache>
            </c:strRef>
          </c:cat>
          <c:val>
            <c:numRef>
              <c:f>Hoja1!$D$3:$D$9</c:f>
              <c:numCache>
                <c:formatCode>General</c:formatCode>
                <c:ptCount val="7"/>
                <c:pt idx="0">
                  <c:v>102</c:v>
                </c:pt>
                <c:pt idx="1">
                  <c:v>162</c:v>
                </c:pt>
                <c:pt idx="2">
                  <c:v>196</c:v>
                </c:pt>
                <c:pt idx="3">
                  <c:v>340</c:v>
                </c:pt>
                <c:pt idx="4">
                  <c:v>446</c:v>
                </c:pt>
                <c:pt idx="5">
                  <c:v>525</c:v>
                </c:pt>
                <c:pt idx="6">
                  <c:v>443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75DE-4738-929C-116687BCD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4"/>
        <c:overlap val="-87"/>
        <c:axId val="257396831"/>
        <c:axId val="357085759"/>
      </c:barChart>
      <c:catAx>
        <c:axId val="257396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60000" spcFirstLastPara="1" vertOverflow="ellipsis" wrap="square" anchor="b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357085759"/>
        <c:crosses val="autoZero"/>
        <c:auto val="1"/>
        <c:lblAlgn val="ctr"/>
        <c:lblOffset val="100"/>
        <c:noMultiLvlLbl val="0"/>
      </c:catAx>
      <c:valAx>
        <c:axId val="3570857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257396831"/>
        <c:crosses val="autoZero"/>
        <c:crossBetween val="between"/>
      </c:valAx>
      <c:spPr>
        <a:blipFill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</c:legendEntry>
      <c:layout>
        <c:manualLayout>
          <c:xMode val="edge"/>
          <c:yMode val="edge"/>
          <c:x val="0.41005312160050367"/>
          <c:y val="0.18010492851659748"/>
          <c:w val="0.18442200749002757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blipFill>
      <a:blip xmlns:r="http://schemas.openxmlformats.org/officeDocument/2006/relationships" r:embed="rId4"/>
      <a:tile tx="0" ty="0" sx="100000" sy="100000" flip="none" algn="tl"/>
    </a:blip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AR"/>
    </a:p>
  </c:txPr>
  <c:externalData r:id="rId5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4C005B-1A30-FB11-EC12-46A770AFCE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8D1B701-5E2E-B28B-AF2D-5E0135103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5B14FA-6FF3-FD09-92FF-5DE487782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1C7A-2F70-4B3E-B265-245606C66D22}" type="datetimeFigureOut">
              <a:rPr lang="es-AR" smtClean="0"/>
              <a:t>3/7/2022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13AD5A-8229-1883-DB40-2954CB126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367043-B392-C23A-3A3A-04F6785AF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8CF9A-972A-4CA8-A421-4F5C6629AA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65562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55540F-A86A-DC45-78B0-CAA84BEC4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E41C6E6-81A3-00D5-D4EF-FB9F6EAB49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1DC834-951A-BB73-81D0-D135D3AF0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1C7A-2F70-4B3E-B265-245606C66D22}" type="datetimeFigureOut">
              <a:rPr lang="es-AR" smtClean="0"/>
              <a:t>3/7/2022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48FCAF-2596-6B99-B9D0-05AEBB6A4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3B9485-5643-81AA-8B86-8A4C4091C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8CF9A-972A-4CA8-A421-4F5C6629AA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60286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D970629-B320-309F-CCBF-7D89BE15E9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D5692BF-6D8B-BC3D-42F2-60D9643171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4262E5-0290-7830-D89E-79B1246D7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1C7A-2F70-4B3E-B265-245606C66D22}" type="datetimeFigureOut">
              <a:rPr lang="es-AR" smtClean="0"/>
              <a:t>3/7/2022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21D31C-EE35-5349-A10C-BB727466F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2AED6B-00AA-3989-D6B4-3E85CC84D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8CF9A-972A-4CA8-A421-4F5C6629AA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8208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8074AF-254D-C646-C072-BBBBC827F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F42213-4F0B-FDAA-A60C-A69C38B7F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61DD30-49A3-CB4D-73C3-1B5AAB35B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1C7A-2F70-4B3E-B265-245606C66D22}" type="datetimeFigureOut">
              <a:rPr lang="es-AR" smtClean="0"/>
              <a:t>3/7/2022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2DD8A4-57A3-4825-3CDA-7617092C3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000576-7029-0358-AAE7-C2DFE2721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8CF9A-972A-4CA8-A421-4F5C6629AA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3768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C8ECFE-ABEA-C6B2-D9C8-2AB9F9AF1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B3E3B9-A20D-4D29-4A78-70A6B7FD6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EE22C4-5841-C943-1BDE-03773FB78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1C7A-2F70-4B3E-B265-245606C66D22}" type="datetimeFigureOut">
              <a:rPr lang="es-AR" smtClean="0"/>
              <a:t>3/7/2022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1F7342-5E2E-A5AA-4798-59DC85D84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F42B34-B3BC-BA18-D0B6-313B1218C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8CF9A-972A-4CA8-A421-4F5C6629AA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74411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8174DE-0D22-8F67-D709-3B9910D22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B9E073-58C7-6531-DA14-50F5659E1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B520965-90F5-4D50-8F8B-88AC83692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8929241-7DF7-9030-EA56-4A665136B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1C7A-2F70-4B3E-B265-245606C66D22}" type="datetimeFigureOut">
              <a:rPr lang="es-AR" smtClean="0"/>
              <a:t>3/7/2022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666884-EA16-4E42-302D-675479A3D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D1DBA6B-7BC9-1BA9-EF8B-8400D525D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8CF9A-972A-4CA8-A421-4F5C6629AA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3957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95D78C-7B00-DA3B-2565-E2EA98CE7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3EFB6B4-47C1-F29C-0559-1D2ED968B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8FEFA76-5147-4AC0-5DE8-C4EAFF4013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D7CDE01-77D1-E7FD-EFC7-42D681589A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736D728-8CC3-4203-CE31-142EFBF0CA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762827C-7B40-33EB-F5A6-701E0F446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1C7A-2F70-4B3E-B265-245606C66D22}" type="datetimeFigureOut">
              <a:rPr lang="es-AR" smtClean="0"/>
              <a:t>3/7/2022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C8A33FD-BD7C-8D59-3948-29DEE7169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EAB7A75-A1A8-0AC9-EB03-68377156A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8CF9A-972A-4CA8-A421-4F5C6629AA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850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B7F754-AABC-92B1-5433-BFD904C89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8988BD6-F54C-B3EF-0E9B-0DD328A8E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1C7A-2F70-4B3E-B265-245606C66D22}" type="datetimeFigureOut">
              <a:rPr lang="es-AR" smtClean="0"/>
              <a:t>3/7/2022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0492B09-6365-9ACA-9CC2-AC36E58E6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97DA5D4-6B86-72E5-A141-29B23277D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8CF9A-972A-4CA8-A421-4F5C6629AA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84743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81271AB-9CAB-084D-FA3D-A636F1AAB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1C7A-2F70-4B3E-B265-245606C66D22}" type="datetimeFigureOut">
              <a:rPr lang="es-AR" smtClean="0"/>
              <a:t>3/7/2022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880792-B595-9022-6393-D82375ED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7B214B3-50AB-FFCF-E592-A2A04C7ED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8CF9A-972A-4CA8-A421-4F5C6629AA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91864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3A0CE8-039F-AFC0-459C-31AD2EA57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911936-9ACB-E131-336F-8A2E29335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CF659F8-3CF6-3750-26B6-5D3F14DCF7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D00DA1-9E97-C440-711D-07C8E567C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1C7A-2F70-4B3E-B265-245606C66D22}" type="datetimeFigureOut">
              <a:rPr lang="es-AR" smtClean="0"/>
              <a:t>3/7/2022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B510BD8-2EED-0964-6F89-CF2BB5333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C82F91-2A20-4B6A-1E85-355560111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8CF9A-972A-4CA8-A421-4F5C6629AA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8308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0B97E9-1F00-6DF8-955D-60E50364E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8ADA036-D106-CAA6-C268-BF92EBCC89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6D6FAA-55F1-578F-93CD-B587F5D65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950563-2B13-78A6-2F2E-102FEB3DC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1C7A-2F70-4B3E-B265-245606C66D22}" type="datetimeFigureOut">
              <a:rPr lang="es-AR" smtClean="0"/>
              <a:t>3/7/2022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31F8DD-3B07-37E7-D589-B0CA6118D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8B0ACBB-0637-8B91-EBB4-56D9AC659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8CF9A-972A-4CA8-A421-4F5C6629AA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0351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EB35CA0-BFE9-DF3F-086D-C2CBABBE2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A37448-2488-3FB9-564E-4D2A071C0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15DD3F-6DDF-7BD0-20CB-3497D0348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81C7A-2F70-4B3E-B265-245606C66D22}" type="datetimeFigureOut">
              <a:rPr lang="es-AR" smtClean="0"/>
              <a:t>3/7/2022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4FAB26-E1F8-B1B8-CED0-2062006BFC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05EFF7-B94C-C759-EFBF-AEFBD034BC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8CF9A-972A-4CA8-A421-4F5C6629AA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38290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conomiablog.com/2016/04/preguntas-en-la-entrevista-de-trabajo.htm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creativecommons.org/licenses/by-sa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A16097-7664-55C6-2238-4E3522F1A3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9906"/>
            <a:ext cx="9144000" cy="1069294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AR" dirty="0"/>
              <a:t>Cambios en el Circuito TMT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1816E-B75C-8552-F611-2E1A2D067C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0057" y="1436915"/>
            <a:ext cx="10551886" cy="4586514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endParaRPr lang="es-AR" sz="3600" b="1" dirty="0"/>
          </a:p>
          <a:p>
            <a:r>
              <a:rPr lang="es-AR" sz="3600" b="1" dirty="0"/>
              <a:t>¿Por qué?</a:t>
            </a:r>
            <a:br>
              <a:rPr lang="es-AR" sz="3600" b="1" dirty="0"/>
            </a:br>
            <a:br>
              <a:rPr lang="es-AR" sz="3600" b="1" dirty="0"/>
            </a:br>
            <a:r>
              <a:rPr lang="es-AR" sz="3600" b="1" dirty="0"/>
              <a:t>Ensanchamiento de la base de jugadores</a:t>
            </a:r>
            <a:br>
              <a:rPr lang="es-AR" sz="3600" b="1" dirty="0"/>
            </a:br>
            <a:r>
              <a:rPr lang="es-AR" sz="3600" b="1" dirty="0"/>
              <a:t>64% de los jugadores activos en 6ta y 7ma</a:t>
            </a:r>
            <a:br>
              <a:rPr lang="es-AR" sz="3600" b="1" dirty="0"/>
            </a:br>
            <a:r>
              <a:rPr lang="es-AR" sz="3600" b="1" dirty="0"/>
              <a:t>10% de los jugadores activos de 1ra a 3ra</a:t>
            </a:r>
          </a:p>
          <a:p>
            <a:endParaRPr lang="es-AR" sz="3600" b="1" dirty="0"/>
          </a:p>
          <a:p>
            <a:r>
              <a:rPr lang="es-AR" sz="3600" b="1" dirty="0"/>
              <a:t>Síntomas</a:t>
            </a:r>
          </a:p>
          <a:p>
            <a:r>
              <a:rPr lang="es-AR" sz="3600" b="1" dirty="0"/>
              <a:t>Poca/Nula oferta de torneos de 1ra a 4ta</a:t>
            </a:r>
            <a:br>
              <a:rPr lang="es-AR" sz="3600" b="1" dirty="0"/>
            </a:br>
            <a:r>
              <a:rPr lang="es-AR" sz="3600" b="1" dirty="0"/>
              <a:t>Canibalización de la demanda de 5ta a 7ma</a:t>
            </a:r>
            <a:br>
              <a:rPr lang="es-AR" dirty="0"/>
            </a:br>
            <a:br>
              <a:rPr lang="es-AR" dirty="0"/>
            </a:br>
            <a:br>
              <a:rPr lang="es-AR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81030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3399AF-EA5B-5D53-7A02-BB726F280D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144000" cy="119380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AR" dirty="0"/>
              <a:t>Cambios en el Circuito TMT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ABBE2D-98DD-93C3-1830-0F0D10789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1201" y="1773237"/>
            <a:ext cx="10609942" cy="451144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AR" sz="3200" b="1" dirty="0"/>
              <a:t>¿Qué hicimos?</a:t>
            </a:r>
          </a:p>
          <a:p>
            <a:pPr algn="l"/>
            <a:br>
              <a:rPr lang="es-AR" sz="3200" b="1" dirty="0"/>
            </a:br>
            <a:r>
              <a:rPr lang="es-AR" sz="3200" b="1" dirty="0"/>
              <a:t>Armamos una Comisión ad-hoc</a:t>
            </a:r>
            <a:br>
              <a:rPr lang="es-AR" sz="3200" b="1" dirty="0"/>
            </a:br>
            <a:r>
              <a:rPr lang="es-AR" sz="3200" b="1" dirty="0"/>
              <a:t>Formada por jugadores de 4ta a 7ma</a:t>
            </a:r>
            <a:br>
              <a:rPr lang="es-AR" sz="3200" b="1" dirty="0"/>
            </a:br>
            <a:r>
              <a:rPr lang="es-AR" sz="3200" b="1" dirty="0">
                <a:solidFill>
                  <a:schemeClr val="accent2">
                    <a:lumMod val="50000"/>
                  </a:schemeClr>
                </a:solidFill>
              </a:rPr>
              <a:t>3 meses de intenso debate de ideas y propuestas consensuadas basándose en :</a:t>
            </a:r>
            <a:br>
              <a:rPr lang="es-AR" sz="3200" b="1" dirty="0"/>
            </a:br>
            <a:r>
              <a:rPr lang="es-AR" sz="3200" b="1" dirty="0">
                <a:solidFill>
                  <a:schemeClr val="tx2">
                    <a:lumMod val="50000"/>
                  </a:schemeClr>
                </a:solidFill>
              </a:rPr>
              <a:t>Análisis estadísticos y de simulación de escenarios posibles</a:t>
            </a:r>
            <a:br>
              <a:rPr lang="es-AR" sz="32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s-AR" sz="3200" b="1" dirty="0">
                <a:solidFill>
                  <a:schemeClr val="tx2">
                    <a:lumMod val="50000"/>
                  </a:schemeClr>
                </a:solidFill>
              </a:rPr>
              <a:t>Opinión de los últimos dos Directores de TMT</a:t>
            </a:r>
            <a:br>
              <a:rPr lang="es-AR" sz="32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s-AR" sz="3200" b="1" dirty="0">
                <a:solidFill>
                  <a:schemeClr val="tx2">
                    <a:lumMod val="50000"/>
                  </a:schemeClr>
                </a:solidFill>
              </a:rPr>
              <a:t>Coordinación de miembros de la CD y Analistas</a:t>
            </a:r>
          </a:p>
        </p:txBody>
      </p:sp>
    </p:spTree>
    <p:extLst>
      <p:ext uri="{BB962C8B-B14F-4D97-AF65-F5344CB8AC3E}">
        <p14:creationId xmlns:p14="http://schemas.microsoft.com/office/powerpoint/2010/main" val="930221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A6D22A-2DDA-16B1-2D77-B3C22208EB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144000" cy="993775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AR" dirty="0"/>
              <a:t>Cambios en el Circuito TMT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E0472B2-E7B8-C5AF-3498-0FC260236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7029" y="1530349"/>
            <a:ext cx="10972799" cy="420279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endParaRPr lang="es-AR" sz="3000" b="1" dirty="0"/>
          </a:p>
          <a:p>
            <a:r>
              <a:rPr lang="es-AR" sz="3000" b="1" dirty="0"/>
              <a:t>¿Para qué?</a:t>
            </a:r>
            <a:br>
              <a:rPr lang="es-AR" sz="3000" b="1" dirty="0"/>
            </a:br>
            <a:br>
              <a:rPr lang="es-AR" sz="3000" b="1" dirty="0"/>
            </a:br>
            <a:r>
              <a:rPr lang="es-AR" sz="3000" b="1" dirty="0"/>
              <a:t>Dotar al circuito de una oferta más equilibrada por categorías</a:t>
            </a:r>
            <a:br>
              <a:rPr lang="es-AR" sz="3000" b="1" dirty="0"/>
            </a:br>
            <a:r>
              <a:rPr lang="es-AR" sz="3000" b="1" dirty="0"/>
              <a:t>Posibilitar a los clubes mayor variedad en la oferta de torneos</a:t>
            </a:r>
            <a:br>
              <a:rPr lang="es-AR" sz="3000" b="1" dirty="0"/>
            </a:br>
            <a:r>
              <a:rPr lang="es-AR" sz="3000" b="1" dirty="0"/>
              <a:t>Posibilitar a los clubes organizar categorías sin costo de </a:t>
            </a:r>
            <a:r>
              <a:rPr lang="es-AR" sz="3000" b="1" dirty="0" err="1"/>
              <a:t>cánon</a:t>
            </a:r>
            <a:br>
              <a:rPr lang="es-AR" sz="3000" b="1" dirty="0"/>
            </a:br>
            <a:br>
              <a:rPr lang="es-AR" sz="3000" b="1" dirty="0"/>
            </a:br>
            <a:r>
              <a:rPr lang="es-AR" sz="3000" b="1" dirty="0"/>
              <a:t>Equilibrar los niveles de juego de los jugadores iniciales</a:t>
            </a:r>
            <a:br>
              <a:rPr lang="es-AR" sz="3000" b="1" dirty="0"/>
            </a:br>
            <a:r>
              <a:rPr lang="es-AR" sz="3000" b="1" dirty="0"/>
              <a:t>Ofrecer competencias de alto nivel a los jugadores de 1ra a 3ra</a:t>
            </a:r>
            <a:br>
              <a:rPr lang="es-AR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28884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7F9DEC-D509-BA56-0F90-6AC3AE2DB1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1318"/>
            <a:ext cx="9144000" cy="778409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AR" dirty="0"/>
              <a:t>Medidas aprobadas por la CD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8EC769-1AE4-5774-8676-C7BCF12DD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91006"/>
            <a:ext cx="9144000" cy="41092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s-AR" dirty="0"/>
              <a:t>(Ad-referéndum de la Comisión de TMT)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A42081A-8761-7445-109E-B95D2910298C}"/>
              </a:ext>
            </a:extLst>
          </p:cNvPr>
          <p:cNvSpPr txBox="1"/>
          <p:nvPr/>
        </p:nvSpPr>
        <p:spPr>
          <a:xfrm>
            <a:off x="623887" y="1301929"/>
            <a:ext cx="10145713" cy="48022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solidFill>
                  <a:srgbClr val="FF0000"/>
                </a:solidFill>
                <a:highlight>
                  <a:srgbClr val="FFFF00"/>
                </a:highlight>
              </a:rPr>
              <a:t>IMPLEMENTACIÓN : A PARTIR DEL 1RO DE AGOSTO DE 2022</a:t>
            </a:r>
          </a:p>
          <a:p>
            <a:r>
              <a:rPr lang="es-AR" sz="2000" b="1" dirty="0">
                <a:solidFill>
                  <a:schemeClr val="bg2">
                    <a:lumMod val="10000"/>
                  </a:schemeClr>
                </a:solidFill>
              </a:rPr>
              <a:t>1) Inyección de 1000 puntos en el ranking de cada jugador del circuito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2000" b="1" dirty="0">
                <a:solidFill>
                  <a:schemeClr val="bg2">
                    <a:lumMod val="10000"/>
                  </a:schemeClr>
                </a:solidFill>
              </a:rPr>
              <a:t>y rediseño de Nuevos límites de puntaje de las categorías:</a:t>
            </a:r>
            <a:br>
              <a:rPr lang="es-AR" dirty="0"/>
            </a:br>
            <a:br>
              <a:rPr lang="es-AR" dirty="0"/>
            </a:br>
            <a:endParaRPr lang="es-AR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1800" b="1" i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1ra de 2100 a infinito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1800" b="1" i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2da de 1800 a 2099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1800" b="1" i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3ra de 1600 a 1799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1800" b="1" i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4ta de 1400 a 1599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1800" b="1" i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5ta de 1200 a 1399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1800" b="1" i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6ta de 1080 a 1199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1800" b="1" i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7ma de 0 a 1079</a:t>
            </a:r>
          </a:p>
          <a:p>
            <a:pPr marL="342900" indent="-342900">
              <a:buAutoNum type="arabicParenR"/>
            </a:pPr>
            <a:endParaRPr lang="es-AR" dirty="0"/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1185C362-5F3C-41F5-A955-65D0B37C49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4384609"/>
              </p:ext>
            </p:extLst>
          </p:nvPr>
        </p:nvGraphicFramePr>
        <p:xfrm>
          <a:off x="2927699" y="2264452"/>
          <a:ext cx="8841045" cy="4442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9952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BC5137-D653-82D8-CE6E-D29538E54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392"/>
            <a:ext cx="9144000" cy="880608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AR" b="1" dirty="0"/>
              <a:t>Medidas aprobadas por la CD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AEAE64E-563F-50AC-23DA-9C103777CB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7371" y="1015999"/>
            <a:ext cx="11495315" cy="555897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l"/>
            <a:br>
              <a:rPr lang="es-AR" dirty="0"/>
            </a:br>
            <a:r>
              <a:rPr lang="es-AR" b="1" dirty="0"/>
              <a:t>2) Duplicar puntaje por partidos ganados en instancia de llave por 60 días de 7ma a 3ra</a:t>
            </a:r>
            <a:br>
              <a:rPr lang="es-AR" b="1" dirty="0"/>
            </a:br>
            <a:r>
              <a:rPr lang="es-AR" b="1" dirty="0"/>
              <a:t> (con posibilidad de renovación, tras análisis de seguimiento, a criterio de la CD)</a:t>
            </a:r>
          </a:p>
          <a:p>
            <a:pPr algn="l"/>
            <a:br>
              <a:rPr lang="es-AR" b="1" dirty="0"/>
            </a:br>
            <a:r>
              <a:rPr lang="es-AR" b="1" dirty="0"/>
              <a:t>3) Puntaje inicial a jugadores nuevos de 7ma : 1000 puntos</a:t>
            </a:r>
            <a:br>
              <a:rPr lang="es-AR" b="1" dirty="0"/>
            </a:br>
            <a:br>
              <a:rPr lang="es-AR" b="1" dirty="0"/>
            </a:br>
            <a:r>
              <a:rPr lang="es-AR" b="1" dirty="0"/>
              <a:t>4) En un mes calendario, cada club puede organizar cada categoría, una sola vez, en días   </a:t>
            </a:r>
            <a:br>
              <a:rPr lang="es-AR" b="1" dirty="0"/>
            </a:br>
            <a:r>
              <a:rPr lang="es-AR" b="1" dirty="0"/>
              <a:t>     inhábiles (sábados, domingos y feriados/no laborables)</a:t>
            </a:r>
            <a:br>
              <a:rPr lang="es-AR" b="1" dirty="0"/>
            </a:br>
            <a:br>
              <a:rPr lang="es-AR" b="1" dirty="0"/>
            </a:br>
            <a:r>
              <a:rPr lang="es-AR" b="1" dirty="0"/>
              <a:t>5) Se habilita la exención de 100% en el </a:t>
            </a:r>
            <a:r>
              <a:rPr lang="es-AR" b="1" dirty="0" err="1"/>
              <a:t>cánon</a:t>
            </a:r>
            <a:r>
              <a:rPr lang="es-AR" b="1" dirty="0"/>
              <a:t> para organizar categorías de Damas y de Menores, en el marco reglamentario del circuito TMT.</a:t>
            </a:r>
            <a:br>
              <a:rPr lang="es-AR" b="1" dirty="0"/>
            </a:br>
            <a:br>
              <a:rPr lang="es-AR" b="1" dirty="0"/>
            </a:br>
            <a:r>
              <a:rPr lang="es-AR" b="1" dirty="0"/>
              <a:t>6) Cada jugador puede anotarse en su categoría vigente y en las dos categorías inmediatas superiores. (Ej. jugador de 5ta, puede anotarse en 5ta, 4ta y 3ra únicamente)</a:t>
            </a:r>
            <a:br>
              <a:rPr lang="es-AR" b="1" dirty="0"/>
            </a:br>
            <a:br>
              <a:rPr lang="es-AR" b="1" dirty="0"/>
            </a:br>
            <a:r>
              <a:rPr lang="es-AR" b="1" dirty="0"/>
              <a:t>7) Para una fecha determinada, existiendo ya una publicación de una cierta categoría, el siguiente club que publica debe respetar una diferencia de al menos 2 horas y media entre el comienzo de igual categoría a la ya publicada por el primer club.</a:t>
            </a:r>
          </a:p>
        </p:txBody>
      </p:sp>
    </p:spTree>
    <p:extLst>
      <p:ext uri="{BB962C8B-B14F-4D97-AF65-F5344CB8AC3E}">
        <p14:creationId xmlns:p14="http://schemas.microsoft.com/office/powerpoint/2010/main" val="640902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4474275-EF83-18D1-5FC0-1338ACAE0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r>
              <a:rPr lang="en-US" sz="4200" b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Medidas aprobadas por la CD</a:t>
            </a:r>
            <a:endParaRPr lang="en-US" sz="4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DEE52D9-022B-ACAE-4ACB-CF9B8801A75C}"/>
              </a:ext>
            </a:extLst>
          </p:cNvPr>
          <p:cNvSpPr txBox="1"/>
          <p:nvPr/>
        </p:nvSpPr>
        <p:spPr>
          <a:xfrm>
            <a:off x="640080" y="2872899"/>
            <a:ext cx="4243589" cy="33206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6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/>
              <a:t>PREGUNTAS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GRACIAS POR SU ATENCIÓN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5" name="Imagen 4" descr="Una caricatura de una persona&#10;&#10;Descripción generada automáticamente con confianza media">
            <a:extLst>
              <a:ext uri="{FF2B5EF4-FFF2-40B4-BE49-F238E27FC236}">
                <a16:creationId xmlns:a16="http://schemas.microsoft.com/office/drawing/2014/main" id="{F0345781-E8C1-4346-7D8A-AA457EA625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6432" r="8143" b="-2"/>
          <a:stretch/>
        </p:blipFill>
        <p:spPr>
          <a:xfrm>
            <a:off x="5456338" y="955472"/>
            <a:ext cx="4962048" cy="4947055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F8FB2061-3292-A5F2-641F-44DE6E09D21A}"/>
              </a:ext>
            </a:extLst>
          </p:cNvPr>
          <p:cNvSpPr txBox="1"/>
          <p:nvPr/>
        </p:nvSpPr>
        <p:spPr>
          <a:xfrm>
            <a:off x="9857708" y="6657945"/>
            <a:ext cx="2334292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s-AR" sz="700">
                <a:solidFill>
                  <a:srgbClr val="FFFFFF"/>
                </a:solidFill>
                <a:hlinkClick r:id="rId3" tooltip="http://www.deconomiablog.com/2016/04/preguntas-en-la-entrevista-de-trabajo.htm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 foto</a:t>
            </a:r>
            <a:r>
              <a:rPr lang="es-AR" sz="700">
                <a:solidFill>
                  <a:srgbClr val="FFFFFF"/>
                </a:solidFill>
              </a:rPr>
              <a:t> de Autor desconocido está bajo licencia </a:t>
            </a:r>
            <a:r>
              <a:rPr lang="es-AR" sz="700">
                <a:solidFill>
                  <a:srgbClr val="FFFFFF"/>
                </a:solidFill>
                <a:hlinkClick r:id="rId4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es-AR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8835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515</Words>
  <Application>Microsoft Office PowerPoint</Application>
  <PresentationFormat>Panorámica</PresentationFormat>
  <Paragraphs>35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Cambios en el Circuito TMT</vt:lpstr>
      <vt:lpstr>Cambios en el Circuito TMT</vt:lpstr>
      <vt:lpstr>Cambios en el Circuito TMT</vt:lpstr>
      <vt:lpstr>Medidas aprobadas por la CD</vt:lpstr>
      <vt:lpstr>Medidas aprobadas por la CD</vt:lpstr>
      <vt:lpstr>Medidas aprobadas por la CD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Cambios en el Circuito TMT</dc:title>
  <dc:creator>César Magán</dc:creator>
  <cp:lastModifiedBy>César Magán</cp:lastModifiedBy>
  <cp:revision>3</cp:revision>
  <dcterms:created xsi:type="dcterms:W3CDTF">2022-07-03T22:16:32Z</dcterms:created>
  <dcterms:modified xsi:type="dcterms:W3CDTF">2022-07-03T23:14:20Z</dcterms:modified>
</cp:coreProperties>
</file>